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314" r:id="rId3"/>
    <p:sldId id="320" r:id="rId4"/>
    <p:sldId id="306" r:id="rId5"/>
    <p:sldId id="258" r:id="rId6"/>
    <p:sldId id="298" r:id="rId7"/>
    <p:sldId id="315" r:id="rId8"/>
    <p:sldId id="301" r:id="rId9"/>
    <p:sldId id="316" r:id="rId10"/>
    <p:sldId id="317" r:id="rId11"/>
    <p:sldId id="293" r:id="rId12"/>
    <p:sldId id="308" r:id="rId13"/>
    <p:sldId id="318" r:id="rId14"/>
    <p:sldId id="32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D36F9-C52C-4D13-BD89-63F2823192FC}" v="1" dt="2025-04-09T21:25:57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95833"/>
  </p:normalViewPr>
  <p:slideViewPr>
    <p:cSldViewPr snapToGrid="0">
      <p:cViewPr varScale="1">
        <p:scale>
          <a:sx n="108" d="100"/>
          <a:sy n="108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185A79-C599-42D2-9F0C-455FE2AC15D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3276590-2532-49FB-9B3F-D021E91477E9}">
      <dgm:prSet/>
      <dgm:spPr/>
      <dgm:t>
        <a:bodyPr/>
        <a:lstStyle/>
        <a:p>
          <a:r>
            <a:rPr lang="en-GB"/>
            <a:t>P</a:t>
          </a:r>
          <a:r>
            <a:rPr lang="en-GB" b="0" i="0"/>
            <a:t>eople in England travelled 6,554 miles and made 960 trips per year ***</a:t>
          </a:r>
          <a:endParaRPr lang="en-US"/>
        </a:p>
      </dgm:t>
    </dgm:pt>
    <dgm:pt modelId="{5A30216C-9FD5-432B-81C5-2C398BE68CB1}" type="parTrans" cxnId="{969CC776-05A3-49AF-9934-3D085D9849CF}">
      <dgm:prSet/>
      <dgm:spPr/>
      <dgm:t>
        <a:bodyPr/>
        <a:lstStyle/>
        <a:p>
          <a:endParaRPr lang="en-US"/>
        </a:p>
      </dgm:t>
    </dgm:pt>
    <dgm:pt modelId="{6B1000D9-E1EF-4B7A-988D-F1E9486E5C33}" type="sibTrans" cxnId="{969CC776-05A3-49AF-9934-3D085D9849CF}">
      <dgm:prSet/>
      <dgm:spPr/>
      <dgm:t>
        <a:bodyPr/>
        <a:lstStyle/>
        <a:p>
          <a:endParaRPr lang="en-US"/>
        </a:p>
      </dgm:t>
    </dgm:pt>
    <dgm:pt modelId="{63E8ECFB-D09F-4F45-9568-CB63AE0F65BF}">
      <dgm:prSet/>
      <dgm:spPr/>
      <dgm:t>
        <a:bodyPr/>
        <a:lstStyle/>
        <a:p>
          <a:r>
            <a:rPr lang="en-GB"/>
            <a:t>77% of these miles travelled were by car***</a:t>
          </a:r>
          <a:endParaRPr lang="en-US"/>
        </a:p>
      </dgm:t>
    </dgm:pt>
    <dgm:pt modelId="{CC18D822-AA84-40AD-B6F1-C0ADF8E1FD1B}" type="parTrans" cxnId="{80BB3BE8-FDDA-4C0F-B411-8A7C187C5009}">
      <dgm:prSet/>
      <dgm:spPr/>
      <dgm:t>
        <a:bodyPr/>
        <a:lstStyle/>
        <a:p>
          <a:endParaRPr lang="en-US"/>
        </a:p>
      </dgm:t>
    </dgm:pt>
    <dgm:pt modelId="{7E64362E-0B9F-4D3E-A0EC-F1016F926A4B}" type="sibTrans" cxnId="{80BB3BE8-FDDA-4C0F-B411-8A7C187C5009}">
      <dgm:prSet/>
      <dgm:spPr/>
      <dgm:t>
        <a:bodyPr/>
        <a:lstStyle/>
        <a:p>
          <a:endParaRPr lang="en-US"/>
        </a:p>
      </dgm:t>
    </dgm:pt>
    <dgm:pt modelId="{E2F0AD9D-5180-412D-8A76-B935CCCD7979}">
      <dgm:prSet/>
      <dgm:spPr/>
      <dgm:t>
        <a:bodyPr/>
        <a:lstStyle/>
        <a:p>
          <a:r>
            <a:rPr lang="en-GB"/>
            <a:t>Slightly more than half of journeys btw 1-2 miles are done by car *</a:t>
          </a:r>
          <a:endParaRPr lang="en-US"/>
        </a:p>
      </dgm:t>
    </dgm:pt>
    <dgm:pt modelId="{D71990A1-0A58-4B7F-BF95-EC61BB500BC5}" type="parTrans" cxnId="{0C361349-4064-47F8-A587-ECE13DB15755}">
      <dgm:prSet/>
      <dgm:spPr/>
      <dgm:t>
        <a:bodyPr/>
        <a:lstStyle/>
        <a:p>
          <a:endParaRPr lang="en-US"/>
        </a:p>
      </dgm:t>
    </dgm:pt>
    <dgm:pt modelId="{D069BB22-6DC5-4411-A07D-A778AEB1BE9E}" type="sibTrans" cxnId="{0C361349-4064-47F8-A587-ECE13DB15755}">
      <dgm:prSet/>
      <dgm:spPr/>
      <dgm:t>
        <a:bodyPr/>
        <a:lstStyle/>
        <a:p>
          <a:endParaRPr lang="en-US"/>
        </a:p>
      </dgm:t>
    </dgm:pt>
    <dgm:pt modelId="{2B040B32-C784-4375-A3ED-AB3466FE2A51}">
      <dgm:prSet/>
      <dgm:spPr/>
      <dgm:t>
        <a:bodyPr/>
        <a:lstStyle/>
        <a:p>
          <a:r>
            <a:rPr lang="en-GB"/>
            <a:t>49% of all journeys in England are </a:t>
          </a:r>
          <a:r>
            <a:rPr lang="en-GB" u="sng"/>
            <a:t>&lt; </a:t>
          </a:r>
          <a:r>
            <a:rPr lang="en-GB"/>
            <a:t>5 miles *</a:t>
          </a:r>
          <a:endParaRPr lang="en-US"/>
        </a:p>
      </dgm:t>
    </dgm:pt>
    <dgm:pt modelId="{66131DAB-043B-48D9-9217-0D7259703BCD}" type="parTrans" cxnId="{EE4758C7-FA03-4C2E-AB56-167013CDD252}">
      <dgm:prSet/>
      <dgm:spPr/>
      <dgm:t>
        <a:bodyPr/>
        <a:lstStyle/>
        <a:p>
          <a:endParaRPr lang="en-US"/>
        </a:p>
      </dgm:t>
    </dgm:pt>
    <dgm:pt modelId="{27802C11-6500-47AB-927E-0B1A92BE110D}" type="sibTrans" cxnId="{EE4758C7-FA03-4C2E-AB56-167013CDD252}">
      <dgm:prSet/>
      <dgm:spPr/>
      <dgm:t>
        <a:bodyPr/>
        <a:lstStyle/>
        <a:p>
          <a:endParaRPr lang="en-US"/>
        </a:p>
      </dgm:t>
    </dgm:pt>
    <dgm:pt modelId="{41D8CB14-DB04-4C35-8F1E-525B2A867288}">
      <dgm:prSet/>
      <dgm:spPr/>
      <dgm:t>
        <a:bodyPr/>
        <a:lstStyle/>
        <a:p>
          <a:r>
            <a:rPr lang="en-GB"/>
            <a:t>Short car journeys cause more pollutants **</a:t>
          </a:r>
          <a:endParaRPr lang="en-US"/>
        </a:p>
      </dgm:t>
    </dgm:pt>
    <dgm:pt modelId="{3C4ADEB0-D3A0-4F00-9E4B-7DF8301F11BF}" type="parTrans" cxnId="{43C1D3D6-1A7F-4207-A667-2860C1F8E3A4}">
      <dgm:prSet/>
      <dgm:spPr/>
      <dgm:t>
        <a:bodyPr/>
        <a:lstStyle/>
        <a:p>
          <a:endParaRPr lang="en-US"/>
        </a:p>
      </dgm:t>
    </dgm:pt>
    <dgm:pt modelId="{BC50FD25-3E3D-44DA-8150-9BDF3860A189}" type="sibTrans" cxnId="{43C1D3D6-1A7F-4207-A667-2860C1F8E3A4}">
      <dgm:prSet/>
      <dgm:spPr/>
      <dgm:t>
        <a:bodyPr/>
        <a:lstStyle/>
        <a:p>
          <a:endParaRPr lang="en-US"/>
        </a:p>
      </dgm:t>
    </dgm:pt>
    <dgm:pt modelId="{6C8BDCE2-DA83-40D2-8BCD-0AD955808E63}">
      <dgm:prSet/>
      <dgm:spPr/>
      <dgm:t>
        <a:bodyPr/>
        <a:lstStyle/>
        <a:p>
          <a:r>
            <a:rPr lang="en-GB"/>
            <a:t>Walking and cycling rates in England have not changed significantly in 15 years *</a:t>
          </a:r>
          <a:endParaRPr lang="en-US"/>
        </a:p>
      </dgm:t>
    </dgm:pt>
    <dgm:pt modelId="{BE3C42EF-174B-487E-87F2-1AA515E798D6}" type="parTrans" cxnId="{1233EA5D-36E2-4E72-AC85-AECD74E413A2}">
      <dgm:prSet/>
      <dgm:spPr/>
      <dgm:t>
        <a:bodyPr/>
        <a:lstStyle/>
        <a:p>
          <a:endParaRPr lang="en-US"/>
        </a:p>
      </dgm:t>
    </dgm:pt>
    <dgm:pt modelId="{BC7E81E6-A20C-4815-B57C-4C86E0590CED}" type="sibTrans" cxnId="{1233EA5D-36E2-4E72-AC85-AECD74E413A2}">
      <dgm:prSet/>
      <dgm:spPr/>
      <dgm:t>
        <a:bodyPr/>
        <a:lstStyle/>
        <a:p>
          <a:endParaRPr lang="en-US"/>
        </a:p>
      </dgm:t>
    </dgm:pt>
    <dgm:pt modelId="{1BF52CF0-58E3-4339-8983-EC387F2D2822}">
      <dgm:prSet/>
      <dgm:spPr/>
      <dgm:t>
        <a:bodyPr/>
        <a:lstStyle/>
        <a:p>
          <a:r>
            <a:rPr lang="en-GB"/>
            <a:t>Fewer than 2% of all journeys are done by bicycle *</a:t>
          </a:r>
          <a:endParaRPr lang="en-US"/>
        </a:p>
      </dgm:t>
    </dgm:pt>
    <dgm:pt modelId="{F1438A4B-F984-481D-8EF6-CD8A81D5222B}" type="parTrans" cxnId="{B84273C3-02B3-42FA-83BD-13AE4DE5B223}">
      <dgm:prSet/>
      <dgm:spPr/>
      <dgm:t>
        <a:bodyPr/>
        <a:lstStyle/>
        <a:p>
          <a:endParaRPr lang="en-US"/>
        </a:p>
      </dgm:t>
    </dgm:pt>
    <dgm:pt modelId="{928EFC4A-200A-4571-9377-48BC362B6EE5}" type="sibTrans" cxnId="{B84273C3-02B3-42FA-83BD-13AE4DE5B223}">
      <dgm:prSet/>
      <dgm:spPr/>
      <dgm:t>
        <a:bodyPr/>
        <a:lstStyle/>
        <a:p>
          <a:endParaRPr lang="en-US"/>
        </a:p>
      </dgm:t>
    </dgm:pt>
    <dgm:pt modelId="{1D8EFC0C-4A22-3549-8A99-57BE8AEE2D24}" type="pres">
      <dgm:prSet presAssocID="{77185A79-C599-42D2-9F0C-455FE2AC15D7}" presName="vert0" presStyleCnt="0">
        <dgm:presLayoutVars>
          <dgm:dir/>
          <dgm:animOne val="branch"/>
          <dgm:animLvl val="lvl"/>
        </dgm:presLayoutVars>
      </dgm:prSet>
      <dgm:spPr/>
    </dgm:pt>
    <dgm:pt modelId="{22B65916-51F1-8847-B12B-37A32A596EB0}" type="pres">
      <dgm:prSet presAssocID="{B3276590-2532-49FB-9B3F-D021E91477E9}" presName="thickLine" presStyleLbl="alignNode1" presStyleIdx="0" presStyleCnt="7"/>
      <dgm:spPr/>
    </dgm:pt>
    <dgm:pt modelId="{27DBD395-923F-D74A-9827-3F1E79B1DD18}" type="pres">
      <dgm:prSet presAssocID="{B3276590-2532-49FB-9B3F-D021E91477E9}" presName="horz1" presStyleCnt="0"/>
      <dgm:spPr/>
    </dgm:pt>
    <dgm:pt modelId="{F00DF1FA-BB23-1041-94AB-F8AC14AA48C7}" type="pres">
      <dgm:prSet presAssocID="{B3276590-2532-49FB-9B3F-D021E91477E9}" presName="tx1" presStyleLbl="revTx" presStyleIdx="0" presStyleCnt="7"/>
      <dgm:spPr/>
    </dgm:pt>
    <dgm:pt modelId="{1C5EE029-96A4-E443-A90C-ABA84B7BDCA6}" type="pres">
      <dgm:prSet presAssocID="{B3276590-2532-49FB-9B3F-D021E91477E9}" presName="vert1" presStyleCnt="0"/>
      <dgm:spPr/>
    </dgm:pt>
    <dgm:pt modelId="{CCF1D2EE-4C54-9D46-BB63-1D7826C19F13}" type="pres">
      <dgm:prSet presAssocID="{63E8ECFB-D09F-4F45-9568-CB63AE0F65BF}" presName="thickLine" presStyleLbl="alignNode1" presStyleIdx="1" presStyleCnt="7"/>
      <dgm:spPr/>
    </dgm:pt>
    <dgm:pt modelId="{6A550E5E-7EE6-7347-BDBE-CB16F154D042}" type="pres">
      <dgm:prSet presAssocID="{63E8ECFB-D09F-4F45-9568-CB63AE0F65BF}" presName="horz1" presStyleCnt="0"/>
      <dgm:spPr/>
    </dgm:pt>
    <dgm:pt modelId="{0B5BFF7F-B6F2-7D48-8661-344063957F9A}" type="pres">
      <dgm:prSet presAssocID="{63E8ECFB-D09F-4F45-9568-CB63AE0F65BF}" presName="tx1" presStyleLbl="revTx" presStyleIdx="1" presStyleCnt="7"/>
      <dgm:spPr/>
    </dgm:pt>
    <dgm:pt modelId="{85113A69-9CF2-DF4C-9375-6AE2C17AF592}" type="pres">
      <dgm:prSet presAssocID="{63E8ECFB-D09F-4F45-9568-CB63AE0F65BF}" presName="vert1" presStyleCnt="0"/>
      <dgm:spPr/>
    </dgm:pt>
    <dgm:pt modelId="{3F13F110-A7E7-854B-BF56-C521063938D9}" type="pres">
      <dgm:prSet presAssocID="{E2F0AD9D-5180-412D-8A76-B935CCCD7979}" presName="thickLine" presStyleLbl="alignNode1" presStyleIdx="2" presStyleCnt="7"/>
      <dgm:spPr/>
    </dgm:pt>
    <dgm:pt modelId="{479E168B-113C-D347-B531-3E1654710176}" type="pres">
      <dgm:prSet presAssocID="{E2F0AD9D-5180-412D-8A76-B935CCCD7979}" presName="horz1" presStyleCnt="0"/>
      <dgm:spPr/>
    </dgm:pt>
    <dgm:pt modelId="{E6DAE780-0DBB-AD4B-8BE0-5510D5C51E6A}" type="pres">
      <dgm:prSet presAssocID="{E2F0AD9D-5180-412D-8A76-B935CCCD7979}" presName="tx1" presStyleLbl="revTx" presStyleIdx="2" presStyleCnt="7"/>
      <dgm:spPr/>
    </dgm:pt>
    <dgm:pt modelId="{A44EFEC4-124C-1E4C-AAE1-987DFD28193A}" type="pres">
      <dgm:prSet presAssocID="{E2F0AD9D-5180-412D-8A76-B935CCCD7979}" presName="vert1" presStyleCnt="0"/>
      <dgm:spPr/>
    </dgm:pt>
    <dgm:pt modelId="{62B17687-6426-5241-8FA7-CAA25550B855}" type="pres">
      <dgm:prSet presAssocID="{2B040B32-C784-4375-A3ED-AB3466FE2A51}" presName="thickLine" presStyleLbl="alignNode1" presStyleIdx="3" presStyleCnt="7"/>
      <dgm:spPr/>
    </dgm:pt>
    <dgm:pt modelId="{110EAB30-962A-8D40-BF1B-9F3A41EEFC1E}" type="pres">
      <dgm:prSet presAssocID="{2B040B32-C784-4375-A3ED-AB3466FE2A51}" presName="horz1" presStyleCnt="0"/>
      <dgm:spPr/>
    </dgm:pt>
    <dgm:pt modelId="{0CC67961-3557-8042-8D7D-FB1C1F5E1A3A}" type="pres">
      <dgm:prSet presAssocID="{2B040B32-C784-4375-A3ED-AB3466FE2A51}" presName="tx1" presStyleLbl="revTx" presStyleIdx="3" presStyleCnt="7"/>
      <dgm:spPr/>
    </dgm:pt>
    <dgm:pt modelId="{C6E064EF-11E5-CD47-8545-E009F66B8A05}" type="pres">
      <dgm:prSet presAssocID="{2B040B32-C784-4375-A3ED-AB3466FE2A51}" presName="vert1" presStyleCnt="0"/>
      <dgm:spPr/>
    </dgm:pt>
    <dgm:pt modelId="{5FC2F8C1-DDFE-1145-BAD1-389E378F091B}" type="pres">
      <dgm:prSet presAssocID="{41D8CB14-DB04-4C35-8F1E-525B2A867288}" presName="thickLine" presStyleLbl="alignNode1" presStyleIdx="4" presStyleCnt="7"/>
      <dgm:spPr/>
    </dgm:pt>
    <dgm:pt modelId="{005A82F1-29CC-5A45-B9ED-6D0262B6E7FC}" type="pres">
      <dgm:prSet presAssocID="{41D8CB14-DB04-4C35-8F1E-525B2A867288}" presName="horz1" presStyleCnt="0"/>
      <dgm:spPr/>
    </dgm:pt>
    <dgm:pt modelId="{BC0FF04D-3ED5-184C-A466-FF1258CE6E9C}" type="pres">
      <dgm:prSet presAssocID="{41D8CB14-DB04-4C35-8F1E-525B2A867288}" presName="tx1" presStyleLbl="revTx" presStyleIdx="4" presStyleCnt="7"/>
      <dgm:spPr/>
    </dgm:pt>
    <dgm:pt modelId="{551B0DA4-1EF2-6D4D-9A17-3759FBDD118F}" type="pres">
      <dgm:prSet presAssocID="{41D8CB14-DB04-4C35-8F1E-525B2A867288}" presName="vert1" presStyleCnt="0"/>
      <dgm:spPr/>
    </dgm:pt>
    <dgm:pt modelId="{A5B270B9-3734-9E44-AE16-4FED39242072}" type="pres">
      <dgm:prSet presAssocID="{6C8BDCE2-DA83-40D2-8BCD-0AD955808E63}" presName="thickLine" presStyleLbl="alignNode1" presStyleIdx="5" presStyleCnt="7"/>
      <dgm:spPr/>
    </dgm:pt>
    <dgm:pt modelId="{6F6EC315-27D0-3542-B84B-7C65BC2A154E}" type="pres">
      <dgm:prSet presAssocID="{6C8BDCE2-DA83-40D2-8BCD-0AD955808E63}" presName="horz1" presStyleCnt="0"/>
      <dgm:spPr/>
    </dgm:pt>
    <dgm:pt modelId="{61967B0C-FC1D-8E48-939C-55146FEA22D1}" type="pres">
      <dgm:prSet presAssocID="{6C8BDCE2-DA83-40D2-8BCD-0AD955808E63}" presName="tx1" presStyleLbl="revTx" presStyleIdx="5" presStyleCnt="7"/>
      <dgm:spPr/>
    </dgm:pt>
    <dgm:pt modelId="{28A58424-DEC9-5C4D-ACC8-ECCD722AE2AD}" type="pres">
      <dgm:prSet presAssocID="{6C8BDCE2-DA83-40D2-8BCD-0AD955808E63}" presName="vert1" presStyleCnt="0"/>
      <dgm:spPr/>
    </dgm:pt>
    <dgm:pt modelId="{E76D40AB-03BF-D040-B02C-FF5C9A4FE6A1}" type="pres">
      <dgm:prSet presAssocID="{1BF52CF0-58E3-4339-8983-EC387F2D2822}" presName="thickLine" presStyleLbl="alignNode1" presStyleIdx="6" presStyleCnt="7"/>
      <dgm:spPr/>
    </dgm:pt>
    <dgm:pt modelId="{FD9BED28-0FAD-7042-90B3-7698A61655EF}" type="pres">
      <dgm:prSet presAssocID="{1BF52CF0-58E3-4339-8983-EC387F2D2822}" presName="horz1" presStyleCnt="0"/>
      <dgm:spPr/>
    </dgm:pt>
    <dgm:pt modelId="{6358B7F8-E5BC-F44A-8072-D9CE2F727FA3}" type="pres">
      <dgm:prSet presAssocID="{1BF52CF0-58E3-4339-8983-EC387F2D2822}" presName="tx1" presStyleLbl="revTx" presStyleIdx="6" presStyleCnt="7"/>
      <dgm:spPr/>
    </dgm:pt>
    <dgm:pt modelId="{4213884C-0A88-5F44-A416-237A9F1779CC}" type="pres">
      <dgm:prSet presAssocID="{1BF52CF0-58E3-4339-8983-EC387F2D2822}" presName="vert1" presStyleCnt="0"/>
      <dgm:spPr/>
    </dgm:pt>
  </dgm:ptLst>
  <dgm:cxnLst>
    <dgm:cxn modelId="{1233EA5D-36E2-4E72-AC85-AECD74E413A2}" srcId="{77185A79-C599-42D2-9F0C-455FE2AC15D7}" destId="{6C8BDCE2-DA83-40D2-8BCD-0AD955808E63}" srcOrd="5" destOrd="0" parTransId="{BE3C42EF-174B-487E-87F2-1AA515E798D6}" sibTransId="{BC7E81E6-A20C-4815-B57C-4C86E0590CED}"/>
    <dgm:cxn modelId="{0E9A1767-10A3-2A4A-A4F8-D825BB598D3F}" type="presOf" srcId="{E2F0AD9D-5180-412D-8A76-B935CCCD7979}" destId="{E6DAE780-0DBB-AD4B-8BE0-5510D5C51E6A}" srcOrd="0" destOrd="0" presId="urn:microsoft.com/office/officeart/2008/layout/LinedList"/>
    <dgm:cxn modelId="{0C361349-4064-47F8-A587-ECE13DB15755}" srcId="{77185A79-C599-42D2-9F0C-455FE2AC15D7}" destId="{E2F0AD9D-5180-412D-8A76-B935CCCD7979}" srcOrd="2" destOrd="0" parTransId="{D71990A1-0A58-4B7F-BF95-EC61BB500BC5}" sibTransId="{D069BB22-6DC5-4411-A07D-A778AEB1BE9E}"/>
    <dgm:cxn modelId="{E4149654-0CAE-AB41-AB2A-834F5C2085FF}" type="presOf" srcId="{41D8CB14-DB04-4C35-8F1E-525B2A867288}" destId="{BC0FF04D-3ED5-184C-A466-FF1258CE6E9C}" srcOrd="0" destOrd="0" presId="urn:microsoft.com/office/officeart/2008/layout/LinedList"/>
    <dgm:cxn modelId="{969CC776-05A3-49AF-9934-3D085D9849CF}" srcId="{77185A79-C599-42D2-9F0C-455FE2AC15D7}" destId="{B3276590-2532-49FB-9B3F-D021E91477E9}" srcOrd="0" destOrd="0" parTransId="{5A30216C-9FD5-432B-81C5-2C398BE68CB1}" sibTransId="{6B1000D9-E1EF-4B7A-988D-F1E9486E5C33}"/>
    <dgm:cxn modelId="{6B32E257-CFA9-BE45-87A6-E632698B00D3}" type="presOf" srcId="{6C8BDCE2-DA83-40D2-8BCD-0AD955808E63}" destId="{61967B0C-FC1D-8E48-939C-55146FEA22D1}" srcOrd="0" destOrd="0" presId="urn:microsoft.com/office/officeart/2008/layout/LinedList"/>
    <dgm:cxn modelId="{D82E4380-0E31-2B42-BA01-6C9DEF0A2DBF}" type="presOf" srcId="{63E8ECFB-D09F-4F45-9568-CB63AE0F65BF}" destId="{0B5BFF7F-B6F2-7D48-8661-344063957F9A}" srcOrd="0" destOrd="0" presId="urn:microsoft.com/office/officeart/2008/layout/LinedList"/>
    <dgm:cxn modelId="{F871DA90-3E09-3F4F-A9BB-97BFD338C499}" type="presOf" srcId="{1BF52CF0-58E3-4339-8983-EC387F2D2822}" destId="{6358B7F8-E5BC-F44A-8072-D9CE2F727FA3}" srcOrd="0" destOrd="0" presId="urn:microsoft.com/office/officeart/2008/layout/LinedList"/>
    <dgm:cxn modelId="{A90DA0BE-3C04-7949-89E5-C47C485C3AF9}" type="presOf" srcId="{77185A79-C599-42D2-9F0C-455FE2AC15D7}" destId="{1D8EFC0C-4A22-3549-8A99-57BE8AEE2D24}" srcOrd="0" destOrd="0" presId="urn:microsoft.com/office/officeart/2008/layout/LinedList"/>
    <dgm:cxn modelId="{9869A5BF-5530-A64E-96E1-45F6972BCEF1}" type="presOf" srcId="{B3276590-2532-49FB-9B3F-D021E91477E9}" destId="{F00DF1FA-BB23-1041-94AB-F8AC14AA48C7}" srcOrd="0" destOrd="0" presId="urn:microsoft.com/office/officeart/2008/layout/LinedList"/>
    <dgm:cxn modelId="{B84273C3-02B3-42FA-83BD-13AE4DE5B223}" srcId="{77185A79-C599-42D2-9F0C-455FE2AC15D7}" destId="{1BF52CF0-58E3-4339-8983-EC387F2D2822}" srcOrd="6" destOrd="0" parTransId="{F1438A4B-F984-481D-8EF6-CD8A81D5222B}" sibTransId="{928EFC4A-200A-4571-9377-48BC362B6EE5}"/>
    <dgm:cxn modelId="{EE4758C7-FA03-4C2E-AB56-167013CDD252}" srcId="{77185A79-C599-42D2-9F0C-455FE2AC15D7}" destId="{2B040B32-C784-4375-A3ED-AB3466FE2A51}" srcOrd="3" destOrd="0" parTransId="{66131DAB-043B-48D9-9217-0D7259703BCD}" sibTransId="{27802C11-6500-47AB-927E-0B1A92BE110D}"/>
    <dgm:cxn modelId="{43C1D3D6-1A7F-4207-A667-2860C1F8E3A4}" srcId="{77185A79-C599-42D2-9F0C-455FE2AC15D7}" destId="{41D8CB14-DB04-4C35-8F1E-525B2A867288}" srcOrd="4" destOrd="0" parTransId="{3C4ADEB0-D3A0-4F00-9E4B-7DF8301F11BF}" sibTransId="{BC50FD25-3E3D-44DA-8150-9BDF3860A189}"/>
    <dgm:cxn modelId="{80BB3BE8-FDDA-4C0F-B411-8A7C187C5009}" srcId="{77185A79-C599-42D2-9F0C-455FE2AC15D7}" destId="{63E8ECFB-D09F-4F45-9568-CB63AE0F65BF}" srcOrd="1" destOrd="0" parTransId="{CC18D822-AA84-40AD-B6F1-C0ADF8E1FD1B}" sibTransId="{7E64362E-0B9F-4D3E-A0EC-F1016F926A4B}"/>
    <dgm:cxn modelId="{B8A1D5F2-7D5A-1242-BBDF-D22AF5A16012}" type="presOf" srcId="{2B040B32-C784-4375-A3ED-AB3466FE2A51}" destId="{0CC67961-3557-8042-8D7D-FB1C1F5E1A3A}" srcOrd="0" destOrd="0" presId="urn:microsoft.com/office/officeart/2008/layout/LinedList"/>
    <dgm:cxn modelId="{8EC04695-15B4-8D43-AC23-B3D5D35FE597}" type="presParOf" srcId="{1D8EFC0C-4A22-3549-8A99-57BE8AEE2D24}" destId="{22B65916-51F1-8847-B12B-37A32A596EB0}" srcOrd="0" destOrd="0" presId="urn:microsoft.com/office/officeart/2008/layout/LinedList"/>
    <dgm:cxn modelId="{B320FC5B-50A5-1743-84C4-B157C1D2831B}" type="presParOf" srcId="{1D8EFC0C-4A22-3549-8A99-57BE8AEE2D24}" destId="{27DBD395-923F-D74A-9827-3F1E79B1DD18}" srcOrd="1" destOrd="0" presId="urn:microsoft.com/office/officeart/2008/layout/LinedList"/>
    <dgm:cxn modelId="{C9929A0E-11F2-C645-A8A8-3E1D4A06D970}" type="presParOf" srcId="{27DBD395-923F-D74A-9827-3F1E79B1DD18}" destId="{F00DF1FA-BB23-1041-94AB-F8AC14AA48C7}" srcOrd="0" destOrd="0" presId="urn:microsoft.com/office/officeart/2008/layout/LinedList"/>
    <dgm:cxn modelId="{5C798A3D-21FA-5440-921A-1951D527665A}" type="presParOf" srcId="{27DBD395-923F-D74A-9827-3F1E79B1DD18}" destId="{1C5EE029-96A4-E443-A90C-ABA84B7BDCA6}" srcOrd="1" destOrd="0" presId="urn:microsoft.com/office/officeart/2008/layout/LinedList"/>
    <dgm:cxn modelId="{251ADE75-6F73-7B44-B704-1BE5ADBB2E1A}" type="presParOf" srcId="{1D8EFC0C-4A22-3549-8A99-57BE8AEE2D24}" destId="{CCF1D2EE-4C54-9D46-BB63-1D7826C19F13}" srcOrd="2" destOrd="0" presId="urn:microsoft.com/office/officeart/2008/layout/LinedList"/>
    <dgm:cxn modelId="{0AC7FAD5-CFBB-8746-88F7-4F5A2C111CB1}" type="presParOf" srcId="{1D8EFC0C-4A22-3549-8A99-57BE8AEE2D24}" destId="{6A550E5E-7EE6-7347-BDBE-CB16F154D042}" srcOrd="3" destOrd="0" presId="urn:microsoft.com/office/officeart/2008/layout/LinedList"/>
    <dgm:cxn modelId="{BABABC2F-26EC-C747-9D97-F9EC4D531222}" type="presParOf" srcId="{6A550E5E-7EE6-7347-BDBE-CB16F154D042}" destId="{0B5BFF7F-B6F2-7D48-8661-344063957F9A}" srcOrd="0" destOrd="0" presId="urn:microsoft.com/office/officeart/2008/layout/LinedList"/>
    <dgm:cxn modelId="{21893CD6-09C6-FD4A-AA01-1E411DA23AB8}" type="presParOf" srcId="{6A550E5E-7EE6-7347-BDBE-CB16F154D042}" destId="{85113A69-9CF2-DF4C-9375-6AE2C17AF592}" srcOrd="1" destOrd="0" presId="urn:microsoft.com/office/officeart/2008/layout/LinedList"/>
    <dgm:cxn modelId="{2657175A-98DB-614E-9CF2-C8B70D25D19C}" type="presParOf" srcId="{1D8EFC0C-4A22-3549-8A99-57BE8AEE2D24}" destId="{3F13F110-A7E7-854B-BF56-C521063938D9}" srcOrd="4" destOrd="0" presId="urn:microsoft.com/office/officeart/2008/layout/LinedList"/>
    <dgm:cxn modelId="{2EFFD6CE-C41A-C248-9A48-8C75928362DC}" type="presParOf" srcId="{1D8EFC0C-4A22-3549-8A99-57BE8AEE2D24}" destId="{479E168B-113C-D347-B531-3E1654710176}" srcOrd="5" destOrd="0" presId="urn:microsoft.com/office/officeart/2008/layout/LinedList"/>
    <dgm:cxn modelId="{FDB6AE06-F491-794E-8088-F039F4F38106}" type="presParOf" srcId="{479E168B-113C-D347-B531-3E1654710176}" destId="{E6DAE780-0DBB-AD4B-8BE0-5510D5C51E6A}" srcOrd="0" destOrd="0" presId="urn:microsoft.com/office/officeart/2008/layout/LinedList"/>
    <dgm:cxn modelId="{89A3A522-97B2-794F-BEE1-AAAD82A19BCD}" type="presParOf" srcId="{479E168B-113C-D347-B531-3E1654710176}" destId="{A44EFEC4-124C-1E4C-AAE1-987DFD28193A}" srcOrd="1" destOrd="0" presId="urn:microsoft.com/office/officeart/2008/layout/LinedList"/>
    <dgm:cxn modelId="{D888748C-974D-F044-A192-05F8E4B447DF}" type="presParOf" srcId="{1D8EFC0C-4A22-3549-8A99-57BE8AEE2D24}" destId="{62B17687-6426-5241-8FA7-CAA25550B855}" srcOrd="6" destOrd="0" presId="urn:microsoft.com/office/officeart/2008/layout/LinedList"/>
    <dgm:cxn modelId="{F1430824-4682-A84E-862E-3D766FB261F4}" type="presParOf" srcId="{1D8EFC0C-4A22-3549-8A99-57BE8AEE2D24}" destId="{110EAB30-962A-8D40-BF1B-9F3A41EEFC1E}" srcOrd="7" destOrd="0" presId="urn:microsoft.com/office/officeart/2008/layout/LinedList"/>
    <dgm:cxn modelId="{027E633F-B95C-C74E-9826-3B3723EBC161}" type="presParOf" srcId="{110EAB30-962A-8D40-BF1B-9F3A41EEFC1E}" destId="{0CC67961-3557-8042-8D7D-FB1C1F5E1A3A}" srcOrd="0" destOrd="0" presId="urn:microsoft.com/office/officeart/2008/layout/LinedList"/>
    <dgm:cxn modelId="{CA5C7C5E-D032-984C-9273-46831A3FA7A9}" type="presParOf" srcId="{110EAB30-962A-8D40-BF1B-9F3A41EEFC1E}" destId="{C6E064EF-11E5-CD47-8545-E009F66B8A05}" srcOrd="1" destOrd="0" presId="urn:microsoft.com/office/officeart/2008/layout/LinedList"/>
    <dgm:cxn modelId="{077B8D9B-0FD3-284D-8AD8-FF91B0E87E0F}" type="presParOf" srcId="{1D8EFC0C-4A22-3549-8A99-57BE8AEE2D24}" destId="{5FC2F8C1-DDFE-1145-BAD1-389E378F091B}" srcOrd="8" destOrd="0" presId="urn:microsoft.com/office/officeart/2008/layout/LinedList"/>
    <dgm:cxn modelId="{EA47C840-7859-1F46-8A85-3572D2B70F0F}" type="presParOf" srcId="{1D8EFC0C-4A22-3549-8A99-57BE8AEE2D24}" destId="{005A82F1-29CC-5A45-B9ED-6D0262B6E7FC}" srcOrd="9" destOrd="0" presId="urn:microsoft.com/office/officeart/2008/layout/LinedList"/>
    <dgm:cxn modelId="{DD5B0CBA-C8DA-B640-96A1-B58752B07CD8}" type="presParOf" srcId="{005A82F1-29CC-5A45-B9ED-6D0262B6E7FC}" destId="{BC0FF04D-3ED5-184C-A466-FF1258CE6E9C}" srcOrd="0" destOrd="0" presId="urn:microsoft.com/office/officeart/2008/layout/LinedList"/>
    <dgm:cxn modelId="{1A63B0E1-12E6-204C-B8D9-71950A5CB219}" type="presParOf" srcId="{005A82F1-29CC-5A45-B9ED-6D0262B6E7FC}" destId="{551B0DA4-1EF2-6D4D-9A17-3759FBDD118F}" srcOrd="1" destOrd="0" presId="urn:microsoft.com/office/officeart/2008/layout/LinedList"/>
    <dgm:cxn modelId="{EDFD9FB2-0C53-284F-B11D-C86BDA13FA3A}" type="presParOf" srcId="{1D8EFC0C-4A22-3549-8A99-57BE8AEE2D24}" destId="{A5B270B9-3734-9E44-AE16-4FED39242072}" srcOrd="10" destOrd="0" presId="urn:microsoft.com/office/officeart/2008/layout/LinedList"/>
    <dgm:cxn modelId="{0C88850A-B611-4340-BB3A-C9684226FE71}" type="presParOf" srcId="{1D8EFC0C-4A22-3549-8A99-57BE8AEE2D24}" destId="{6F6EC315-27D0-3542-B84B-7C65BC2A154E}" srcOrd="11" destOrd="0" presId="urn:microsoft.com/office/officeart/2008/layout/LinedList"/>
    <dgm:cxn modelId="{9CB215E4-3278-C141-8971-6B3AF87478DE}" type="presParOf" srcId="{6F6EC315-27D0-3542-B84B-7C65BC2A154E}" destId="{61967B0C-FC1D-8E48-939C-55146FEA22D1}" srcOrd="0" destOrd="0" presId="urn:microsoft.com/office/officeart/2008/layout/LinedList"/>
    <dgm:cxn modelId="{20A018BC-D479-5B43-89A1-6CFD98F4F9D5}" type="presParOf" srcId="{6F6EC315-27D0-3542-B84B-7C65BC2A154E}" destId="{28A58424-DEC9-5C4D-ACC8-ECCD722AE2AD}" srcOrd="1" destOrd="0" presId="urn:microsoft.com/office/officeart/2008/layout/LinedList"/>
    <dgm:cxn modelId="{8A0FEB0A-647F-AF44-82D8-69971EB7B0A1}" type="presParOf" srcId="{1D8EFC0C-4A22-3549-8A99-57BE8AEE2D24}" destId="{E76D40AB-03BF-D040-B02C-FF5C9A4FE6A1}" srcOrd="12" destOrd="0" presId="urn:microsoft.com/office/officeart/2008/layout/LinedList"/>
    <dgm:cxn modelId="{32BBC926-9BB6-7548-AD5E-7FB86D2D3A8B}" type="presParOf" srcId="{1D8EFC0C-4A22-3549-8A99-57BE8AEE2D24}" destId="{FD9BED28-0FAD-7042-90B3-7698A61655EF}" srcOrd="13" destOrd="0" presId="urn:microsoft.com/office/officeart/2008/layout/LinedList"/>
    <dgm:cxn modelId="{2A25E714-5FBA-9D46-8D8D-F26204128C39}" type="presParOf" srcId="{FD9BED28-0FAD-7042-90B3-7698A61655EF}" destId="{6358B7F8-E5BC-F44A-8072-D9CE2F727FA3}" srcOrd="0" destOrd="0" presId="urn:microsoft.com/office/officeart/2008/layout/LinedList"/>
    <dgm:cxn modelId="{17C056C7-F38A-3E40-B452-933E967253FC}" type="presParOf" srcId="{FD9BED28-0FAD-7042-90B3-7698A61655EF}" destId="{4213884C-0A88-5F44-A416-237A9F1779C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65916-51F1-8847-B12B-37A32A596EB0}">
      <dsp:nvSpPr>
        <dsp:cNvPr id="0" name=""/>
        <dsp:cNvSpPr/>
      </dsp:nvSpPr>
      <dsp:spPr>
        <a:xfrm>
          <a:off x="0" y="509"/>
          <a:ext cx="101988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0DF1FA-BB23-1041-94AB-F8AC14AA48C7}">
      <dsp:nvSpPr>
        <dsp:cNvPr id="0" name=""/>
        <dsp:cNvSpPr/>
      </dsp:nvSpPr>
      <dsp:spPr>
        <a:xfrm>
          <a:off x="0" y="509"/>
          <a:ext cx="10198807" cy="595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P</a:t>
          </a:r>
          <a:r>
            <a:rPr lang="en-GB" sz="2400" b="0" i="0" kern="1200"/>
            <a:t>eople in England travelled 6,554 miles and made 960 trips per year ***</a:t>
          </a:r>
          <a:endParaRPr lang="en-US" sz="2400" kern="1200"/>
        </a:p>
      </dsp:txBody>
      <dsp:txXfrm>
        <a:off x="0" y="509"/>
        <a:ext cx="10198807" cy="595732"/>
      </dsp:txXfrm>
    </dsp:sp>
    <dsp:sp modelId="{CCF1D2EE-4C54-9D46-BB63-1D7826C19F13}">
      <dsp:nvSpPr>
        <dsp:cNvPr id="0" name=""/>
        <dsp:cNvSpPr/>
      </dsp:nvSpPr>
      <dsp:spPr>
        <a:xfrm>
          <a:off x="0" y="596241"/>
          <a:ext cx="101988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5BFF7F-B6F2-7D48-8661-344063957F9A}">
      <dsp:nvSpPr>
        <dsp:cNvPr id="0" name=""/>
        <dsp:cNvSpPr/>
      </dsp:nvSpPr>
      <dsp:spPr>
        <a:xfrm>
          <a:off x="0" y="596241"/>
          <a:ext cx="10198807" cy="595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77% of these miles travelled were by car***</a:t>
          </a:r>
          <a:endParaRPr lang="en-US" sz="2400" kern="1200"/>
        </a:p>
      </dsp:txBody>
      <dsp:txXfrm>
        <a:off x="0" y="596241"/>
        <a:ext cx="10198807" cy="595732"/>
      </dsp:txXfrm>
    </dsp:sp>
    <dsp:sp modelId="{3F13F110-A7E7-854B-BF56-C521063938D9}">
      <dsp:nvSpPr>
        <dsp:cNvPr id="0" name=""/>
        <dsp:cNvSpPr/>
      </dsp:nvSpPr>
      <dsp:spPr>
        <a:xfrm>
          <a:off x="0" y="1191974"/>
          <a:ext cx="101988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DAE780-0DBB-AD4B-8BE0-5510D5C51E6A}">
      <dsp:nvSpPr>
        <dsp:cNvPr id="0" name=""/>
        <dsp:cNvSpPr/>
      </dsp:nvSpPr>
      <dsp:spPr>
        <a:xfrm>
          <a:off x="0" y="1191974"/>
          <a:ext cx="10198807" cy="595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Slightly more than half of journeys btw 1-2 miles are done by car *</a:t>
          </a:r>
          <a:endParaRPr lang="en-US" sz="2400" kern="1200"/>
        </a:p>
      </dsp:txBody>
      <dsp:txXfrm>
        <a:off x="0" y="1191974"/>
        <a:ext cx="10198807" cy="595732"/>
      </dsp:txXfrm>
    </dsp:sp>
    <dsp:sp modelId="{62B17687-6426-5241-8FA7-CAA25550B855}">
      <dsp:nvSpPr>
        <dsp:cNvPr id="0" name=""/>
        <dsp:cNvSpPr/>
      </dsp:nvSpPr>
      <dsp:spPr>
        <a:xfrm>
          <a:off x="0" y="1787707"/>
          <a:ext cx="101988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C67961-3557-8042-8D7D-FB1C1F5E1A3A}">
      <dsp:nvSpPr>
        <dsp:cNvPr id="0" name=""/>
        <dsp:cNvSpPr/>
      </dsp:nvSpPr>
      <dsp:spPr>
        <a:xfrm>
          <a:off x="0" y="1787707"/>
          <a:ext cx="10198807" cy="595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49% of all journeys in England are </a:t>
          </a:r>
          <a:r>
            <a:rPr lang="en-GB" sz="2400" u="sng" kern="1200"/>
            <a:t>&lt; </a:t>
          </a:r>
          <a:r>
            <a:rPr lang="en-GB" sz="2400" kern="1200"/>
            <a:t>5 miles *</a:t>
          </a:r>
          <a:endParaRPr lang="en-US" sz="2400" kern="1200"/>
        </a:p>
      </dsp:txBody>
      <dsp:txXfrm>
        <a:off x="0" y="1787707"/>
        <a:ext cx="10198807" cy="595732"/>
      </dsp:txXfrm>
    </dsp:sp>
    <dsp:sp modelId="{5FC2F8C1-DDFE-1145-BAD1-389E378F091B}">
      <dsp:nvSpPr>
        <dsp:cNvPr id="0" name=""/>
        <dsp:cNvSpPr/>
      </dsp:nvSpPr>
      <dsp:spPr>
        <a:xfrm>
          <a:off x="0" y="2383439"/>
          <a:ext cx="101988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FF04D-3ED5-184C-A466-FF1258CE6E9C}">
      <dsp:nvSpPr>
        <dsp:cNvPr id="0" name=""/>
        <dsp:cNvSpPr/>
      </dsp:nvSpPr>
      <dsp:spPr>
        <a:xfrm>
          <a:off x="0" y="2383439"/>
          <a:ext cx="10198807" cy="595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Short car journeys cause more pollutants **</a:t>
          </a:r>
          <a:endParaRPr lang="en-US" sz="2400" kern="1200"/>
        </a:p>
      </dsp:txBody>
      <dsp:txXfrm>
        <a:off x="0" y="2383439"/>
        <a:ext cx="10198807" cy="595732"/>
      </dsp:txXfrm>
    </dsp:sp>
    <dsp:sp modelId="{A5B270B9-3734-9E44-AE16-4FED39242072}">
      <dsp:nvSpPr>
        <dsp:cNvPr id="0" name=""/>
        <dsp:cNvSpPr/>
      </dsp:nvSpPr>
      <dsp:spPr>
        <a:xfrm>
          <a:off x="0" y="2979172"/>
          <a:ext cx="101988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67B0C-FC1D-8E48-939C-55146FEA22D1}">
      <dsp:nvSpPr>
        <dsp:cNvPr id="0" name=""/>
        <dsp:cNvSpPr/>
      </dsp:nvSpPr>
      <dsp:spPr>
        <a:xfrm>
          <a:off x="0" y="2979172"/>
          <a:ext cx="10198807" cy="595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Walking and cycling rates in England have not changed significantly in 15 years *</a:t>
          </a:r>
          <a:endParaRPr lang="en-US" sz="2400" kern="1200"/>
        </a:p>
      </dsp:txBody>
      <dsp:txXfrm>
        <a:off x="0" y="2979172"/>
        <a:ext cx="10198807" cy="595732"/>
      </dsp:txXfrm>
    </dsp:sp>
    <dsp:sp modelId="{E76D40AB-03BF-D040-B02C-FF5C9A4FE6A1}">
      <dsp:nvSpPr>
        <dsp:cNvPr id="0" name=""/>
        <dsp:cNvSpPr/>
      </dsp:nvSpPr>
      <dsp:spPr>
        <a:xfrm>
          <a:off x="0" y="3574905"/>
          <a:ext cx="101988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7F8-E5BC-F44A-8072-D9CE2F727FA3}">
      <dsp:nvSpPr>
        <dsp:cNvPr id="0" name=""/>
        <dsp:cNvSpPr/>
      </dsp:nvSpPr>
      <dsp:spPr>
        <a:xfrm>
          <a:off x="0" y="3574905"/>
          <a:ext cx="10198807" cy="595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Fewer than 2% of all journeys are done by bicycle *</a:t>
          </a:r>
          <a:endParaRPr lang="en-US" sz="2400" kern="1200"/>
        </a:p>
      </dsp:txBody>
      <dsp:txXfrm>
        <a:off x="0" y="3574905"/>
        <a:ext cx="10198807" cy="595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CF55F-3F4B-3444-BB09-00A34CDC64AC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AB209-5C55-F747-B821-199AF5304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1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Politics are</a:t>
            </a:r>
            <a:r>
              <a:rPr lang="en-US" baseline="0" dirty="0"/>
              <a:t> implicit in Norton, explicit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FB7E9-19F6-3241-A6ED-D6D6CABA38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55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AB209-5C55-F747-B821-199AF530413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612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354EBE3-6C1C-17BE-2E97-C9E5AD35D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A6F31BF-F3E7-0542-A2EB-32E24E15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760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4244E-1A5B-A01E-8AD2-FD531C1B3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6B45-5FD8-4E22-8B88-A5E98ED31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BE17C-C7FE-D8EE-CBD6-930487432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A68B9-5DF9-93C2-3ACB-0238AB476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1180F-1AF6-4213-E357-EB1940E03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12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32A7-5D0E-1B18-0C22-95FB5BCFA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FEA96-2927-BEAC-18B9-8F656B0C9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227D9-EBD3-C3E7-56A3-6314EB53A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C342E-3CAC-B859-FC6C-F7A92D724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97E57-20D7-D9C5-39EE-5E9791E0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60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C947-42AB-2EE4-8D57-2BCBECDD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5439E-46AD-95BC-6F06-815D5C1A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E940EB-8A54-5376-F3CC-8211BEF46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7107E-69D0-2352-4712-93948CD67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C0F1F-6D22-4D86-E903-4A5341DC4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195B6-5AD2-956E-555C-C2E304EC4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77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405D5-5648-706A-5581-855501AE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EE2AB6-9F1D-5F51-1C85-60E43883E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4E996-6D71-8B9B-C4E1-98DDB3306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4C70B-862B-80AB-BBEB-C220AC6F1F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F014EC-9181-7728-AF70-FDF58B251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4EE37F-44D6-CACA-712D-F791ACC34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136278-1E21-87E1-88CF-F17996180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FDDB7B-86DB-7A7A-B3E4-77B253816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957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29B15-8EBE-574A-98BB-B192EA028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3EFA6E-E40F-02CC-B8A5-448BCE35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352B7F-2B24-B446-44A8-0F84E9788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7598FC-55DB-0660-083D-E35CD134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74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F62BDD-769A-14C8-747C-8C10319F0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CD457D-57AA-5176-D03A-922C6FEF8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B8CA2-1993-2789-5E7F-6893FEFD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28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2595F-A62A-157D-1632-2F3B5210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01468-DE59-D895-41C1-6A2FDE23E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46028-91CF-DBDA-C04C-2CADB859C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531346-52DF-A033-9CBA-D4C95E537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A36BE-D0D6-F4F5-3B37-FE4331A07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0F7A9-5922-3BCE-4396-B3F23CD0C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098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EAFD8-33F1-2CCE-F7F1-1F52F141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CABAB0-D0C8-0777-C67F-C12052720C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5E0E1-D14C-BE83-7CE9-4CC763392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EB34C-6AFF-1525-7085-56E4AEA60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6069A-2AF7-6CC2-630F-2445AB423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073FE3-C7F2-0C86-A14C-40931289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822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7B68-B7D4-DEC2-C437-6370D989D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14E07D-3163-431F-6352-3F2DF38B2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3FB7D-0E9A-E1B0-1B23-08454788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34119-AF55-50DE-74B8-1938CA6BD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63B68-AF8E-9BD4-07D9-7EE86FFF7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33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ABD9BB-0547-20D4-C6C0-3EC7740E3C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A6C2C-654B-2420-E7E3-17F01A633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33CBC-9CF6-C26D-8EDA-681B634FE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95842-BF3C-83D4-91AD-FF045F8CB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C3573-CBCA-9BC5-1F97-C8D03BD1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9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361A5-9FA9-FD96-65BD-8EF8BBC34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321A5-D76D-7180-DCAB-48C81DB9A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66365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EF167-C55A-D596-4075-FE04F3F2A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EEF2E-EB8D-0EE0-2AB9-6C8D55DDA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6756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D8247-19F5-5462-348C-72969612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D8351-2DA8-EE0E-70A2-40B0D2205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3344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569A0-C1CF-FCDE-CCF9-4A15E216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AC59-4A58-A307-B5ED-F7516DEC2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FEA5E-F303-5A9C-E41B-920CF4738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4879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34CC-1F92-38B1-7FC1-04392A91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ADFBB-07DB-008A-D0BA-42DDF845E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730E26-B7FC-366E-985F-97AE6D930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2AA51-8CF4-D759-6DC8-FC9E25B712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56646-6982-59C7-0D81-EDFDEBBC7D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3484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CEBA-E025-5BAF-7EF7-41ABF0DD5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7795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6670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F099-80CD-080D-77EF-FB987BA13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516CC-54F4-E54E-4961-900865C95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F8891-41ED-60A0-C00F-08C26457E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47450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9BFCC-6E91-AE8A-2EC4-58EF41E83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1C1FAA-AFFF-59EE-9ECC-638BFA695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732C3-9C01-419C-EB44-C4EDC5E7C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260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55AA5-C297-02FB-F568-38D657ABA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0C3E3-6110-647D-8720-B0AA8012F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2815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93E52F-5199-4F7A-2EF0-22007C1814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3B6F5-C64B-CCDA-92A1-ED750D0E8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061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C68353-52CE-5050-729B-7A819796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70C07-3E4B-AB0B-C390-9397F81D2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B063A-E1EB-8E56-BDF2-8CE72068F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DF744-49AF-D945-9310-B5B960FA5BC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931C2-08D7-5539-5186-3416858D3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453C4-E881-A9A1-876F-F4673156E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6E642-3077-C444-B204-7675A8C84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1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96D950-AD75-0D91-CC2A-86738CC7A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BA31D-0A75-BADB-EAEC-4BA178BE5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C2041-877D-43A1-57AF-26A6C2E86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F352F-6F37-924B-9E08-44E95CADA926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49825-9B35-3EE3-9AB4-5C462E42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88556-2ED2-B548-B3CC-8755388A7D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558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5BAF1F-4AFE-B615-22BD-2C293D9B7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818" y="5450101"/>
            <a:ext cx="7070765" cy="1247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/>
              <a:t>Mobility justice &amp; why it is important for young people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9404FC6-4CC2-AD4C-6111-1AAC5BA00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64904" y="5864975"/>
            <a:ext cx="3588895" cy="80416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1800" dirty="0"/>
              <a:t>Morgan Campbell</a:t>
            </a:r>
          </a:p>
          <a:p>
            <a:pPr algn="r"/>
            <a:r>
              <a:rPr lang="en-US" sz="1800" dirty="0"/>
              <a:t>University of Leeds</a:t>
            </a:r>
          </a:p>
          <a:p>
            <a:pPr algn="r"/>
            <a:r>
              <a:rPr lang="en-US" sz="1800" dirty="0"/>
              <a:t>Sustainability Research Institute</a:t>
            </a:r>
          </a:p>
        </p:txBody>
      </p:sp>
      <p:pic>
        <p:nvPicPr>
          <p:cNvPr id="5" name="Picture 4" descr="A large group of people wearing blue shirts&#10;&#10;Description automatically generated">
            <a:extLst>
              <a:ext uri="{FF2B5EF4-FFF2-40B4-BE49-F238E27FC236}">
                <a16:creationId xmlns:a16="http://schemas.microsoft.com/office/drawing/2014/main" id="{E2B40CF1-D2D7-2BDE-1AB6-DD2EB9DA82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527993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E76F6F3-F5F0-B26D-1B63-73AD0299B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5193518"/>
            <a:ext cx="12207200" cy="123363"/>
            <a:chOff x="-5025" y="6737718"/>
            <a:chExt cx="12207200" cy="12336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BC84BA2-BCC1-89D4-5592-8B2364E6B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9C4FA24-7C12-A16B-31C2-89175017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E92C9B7-D189-B8EA-BEFE-7CCFC18E5521}"/>
              </a:ext>
            </a:extLst>
          </p:cNvPr>
          <p:cNvSpPr txBox="1"/>
          <p:nvPr/>
        </p:nvSpPr>
        <p:spPr>
          <a:xfrm>
            <a:off x="10165278" y="4814077"/>
            <a:ext cx="3230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</a:rPr>
              <a:t>Image: Detroit Free Press 2015</a:t>
            </a:r>
          </a:p>
        </p:txBody>
      </p:sp>
    </p:spTree>
    <p:extLst>
      <p:ext uri="{BB962C8B-B14F-4D97-AF65-F5344CB8AC3E}">
        <p14:creationId xmlns:p14="http://schemas.microsoft.com/office/powerpoint/2010/main" val="1751118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5833A-EDF6-818D-2437-339C865D5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3600"/>
              <a:t>Active Travel</a:t>
            </a:r>
          </a:p>
        </p:txBody>
      </p:sp>
      <p:pic>
        <p:nvPicPr>
          <p:cNvPr id="5" name="Picture 4" descr="A group of people walking on a street&#10;&#10;Description automatically generated">
            <a:extLst>
              <a:ext uri="{FF2B5EF4-FFF2-40B4-BE49-F238E27FC236}">
                <a16:creationId xmlns:a16="http://schemas.microsoft.com/office/drawing/2014/main" id="{296D2FB2-6CCF-58FE-3FA6-B0DB27ADA8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5627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17C31-D7EA-4FBF-5AD2-A60D84C6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900" y="3515096"/>
            <a:ext cx="8234053" cy="3339935"/>
          </a:xfrm>
        </p:spPr>
        <p:txBody>
          <a:bodyPr anchor="ctr">
            <a:normAutofit fontScale="77500" lnSpcReduction="20000"/>
          </a:bodyPr>
          <a:lstStyle/>
          <a:p>
            <a:r>
              <a:rPr lang="en-GB" sz="3100" dirty="0"/>
              <a:t>Making journeys—usually shorter, everyday trips—in physically active ways 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3100" dirty="0"/>
              <a:t>Gains prominence in 2020 in response to several crises</a:t>
            </a:r>
          </a:p>
          <a:p>
            <a:pPr lvl="1"/>
            <a:r>
              <a:rPr lang="en-GB" sz="2600" dirty="0"/>
              <a:t>COVID</a:t>
            </a:r>
          </a:p>
          <a:p>
            <a:pPr lvl="1"/>
            <a:r>
              <a:rPr lang="en-GB" sz="2600" dirty="0"/>
              <a:t>Decarbonisation and long-term climate commitments</a:t>
            </a:r>
          </a:p>
          <a:p>
            <a:pPr lvl="1"/>
            <a:r>
              <a:rPr lang="en-GB" sz="2600" dirty="0"/>
              <a:t>Physical and mental health</a:t>
            </a:r>
          </a:p>
          <a:p>
            <a:pPr lvl="1"/>
            <a:r>
              <a:rPr lang="en-GB" sz="2600" dirty="0"/>
              <a:t>Improve quality of built environment</a:t>
            </a:r>
          </a:p>
          <a:p>
            <a:pPr marL="457200" lvl="1" indent="0">
              <a:buNone/>
            </a:pPr>
            <a:endParaRPr lang="en-GB" sz="3200" dirty="0"/>
          </a:p>
          <a:p>
            <a:r>
              <a:rPr lang="en-GB" sz="3100" dirty="0"/>
              <a:t>Active Travel England established 2022</a:t>
            </a:r>
          </a:p>
          <a:p>
            <a:endParaRPr lang="en-GB" sz="1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BB90EE-6493-4C2E-1561-DA6386A84C76}"/>
              </a:ext>
            </a:extLst>
          </p:cNvPr>
          <p:cNvSpPr txBox="1"/>
          <p:nvPr/>
        </p:nvSpPr>
        <p:spPr>
          <a:xfrm>
            <a:off x="10173690" y="6522714"/>
            <a:ext cx="32058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4"/>
                </a:solidFill>
              </a:rPr>
              <a:t>Image: Connecting Leeds Report</a:t>
            </a:r>
          </a:p>
        </p:txBody>
      </p:sp>
    </p:spTree>
    <p:extLst>
      <p:ext uri="{BB962C8B-B14F-4D97-AF65-F5344CB8AC3E}">
        <p14:creationId xmlns:p14="http://schemas.microsoft.com/office/powerpoint/2010/main" val="16052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E182D-9373-01F1-B83B-E6CA7A06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Transport and the climate emergency</a:t>
            </a:r>
          </a:p>
        </p:txBody>
      </p:sp>
      <p:pic>
        <p:nvPicPr>
          <p:cNvPr id="5" name="Content Placeholder 4" descr="A graph of energy consumption&#10;&#10;Description automatically generated">
            <a:extLst>
              <a:ext uri="{FF2B5EF4-FFF2-40B4-BE49-F238E27FC236}">
                <a16:creationId xmlns:a16="http://schemas.microsoft.com/office/drawing/2014/main" id="{A8A752E0-1424-C517-3D13-E51D56CD1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4683" y="1585913"/>
            <a:ext cx="8410855" cy="490696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DF53F-6981-7C29-3152-0D36B2EA141F}"/>
              </a:ext>
            </a:extLst>
          </p:cNvPr>
          <p:cNvSpPr txBox="1"/>
          <p:nvPr/>
        </p:nvSpPr>
        <p:spPr>
          <a:xfrm>
            <a:off x="1808628" y="6492875"/>
            <a:ext cx="103833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accent2"/>
                </a:solidFill>
              </a:rPr>
              <a:t>https://</a:t>
            </a:r>
            <a:r>
              <a:rPr lang="en-GB" sz="1000" dirty="0" err="1">
                <a:solidFill>
                  <a:schemeClr val="accent2"/>
                </a:solidFill>
              </a:rPr>
              <a:t>assets.publishing.service.gov.uk</a:t>
            </a:r>
            <a:r>
              <a:rPr lang="en-GB" sz="1000" dirty="0">
                <a:solidFill>
                  <a:schemeClr val="accent2"/>
                </a:solidFill>
              </a:rPr>
              <a:t>/government/uploads/system/uploads/</a:t>
            </a:r>
            <a:r>
              <a:rPr lang="en-GB" sz="1000" dirty="0" err="1">
                <a:solidFill>
                  <a:schemeClr val="accent2"/>
                </a:solidFill>
              </a:rPr>
              <a:t>attachment_data</a:t>
            </a:r>
            <a:r>
              <a:rPr lang="en-GB" sz="1000" dirty="0">
                <a:solidFill>
                  <a:schemeClr val="accent2"/>
                </a:solidFill>
              </a:rPr>
              <a:t>/file/932122/decarbonising-transport-setting-the-</a:t>
            </a:r>
            <a:r>
              <a:rPr lang="en-GB" sz="1000" dirty="0" err="1">
                <a:solidFill>
                  <a:schemeClr val="accent2"/>
                </a:solidFill>
              </a:rPr>
              <a:t>challenge.pdf</a:t>
            </a:r>
            <a:endParaRPr lang="en-GB" sz="1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936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 aerial view of a highway&#10;&#10;Description automatically generated">
            <a:extLst>
              <a:ext uri="{FF2B5EF4-FFF2-40B4-BE49-F238E27FC236}">
                <a16:creationId xmlns:a16="http://schemas.microsoft.com/office/drawing/2014/main" id="{1A566AEA-582C-BC10-9998-F4104B564F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250E84-D6A3-E363-7B60-D281DBCA9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 err="1">
                <a:solidFill>
                  <a:srgbClr val="FFFFFF"/>
                </a:solidFill>
              </a:rPr>
              <a:t>Automentality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C05E5-D2A5-37E8-3986-3B1A9875B2C3}"/>
              </a:ext>
            </a:extLst>
          </p:cNvPr>
          <p:cNvSpPr txBox="1"/>
          <p:nvPr/>
        </p:nvSpPr>
        <p:spPr>
          <a:xfrm>
            <a:off x="7980760" y="6488668"/>
            <a:ext cx="39789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Image: https://</a:t>
            </a:r>
            <a:r>
              <a:rPr lang="en-GB" sz="1000" dirty="0" err="1"/>
              <a:t>www.wired.com</a:t>
            </a:r>
            <a:r>
              <a:rPr lang="en-GB" sz="1000" dirty="0"/>
              <a:t>/2013/07/peter-</a:t>
            </a:r>
            <a:r>
              <a:rPr lang="en-GB" sz="1000" dirty="0" err="1"/>
              <a:t>andrew</a:t>
            </a:r>
            <a:r>
              <a:rPr lang="en-GB" sz="1000" dirty="0"/>
              <a:t>-aerial-freeways/</a:t>
            </a:r>
          </a:p>
        </p:txBody>
      </p:sp>
    </p:spTree>
    <p:extLst>
      <p:ext uri="{BB962C8B-B14F-4D97-AF65-F5344CB8AC3E}">
        <p14:creationId xmlns:p14="http://schemas.microsoft.com/office/powerpoint/2010/main" val="1754610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09834-5682-A8D2-5790-644CEC76B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345" y="329184"/>
            <a:ext cx="6891527" cy="1783080"/>
          </a:xfrm>
        </p:spPr>
        <p:txBody>
          <a:bodyPr anchor="b">
            <a:normAutofit/>
          </a:bodyPr>
          <a:lstStyle/>
          <a:p>
            <a:pPr algn="ctr"/>
            <a:r>
              <a:rPr lang="en-GB" sz="5000" dirty="0" err="1"/>
              <a:t>Automentality</a:t>
            </a:r>
            <a:r>
              <a:rPr lang="en-GB" sz="5000" dirty="0"/>
              <a:t> is real</a:t>
            </a:r>
          </a:p>
        </p:txBody>
      </p:sp>
      <p:pic>
        <p:nvPicPr>
          <p:cNvPr id="5" name="Picture 4" descr="A movie poster of a person&#10;&#10;Description automatically generated">
            <a:extLst>
              <a:ext uri="{FF2B5EF4-FFF2-40B4-BE49-F238E27FC236}">
                <a16:creationId xmlns:a16="http://schemas.microsoft.com/office/drawing/2014/main" id="{7058D904-5E1B-77E7-5D67-FCF64D20C2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EDC44-7BB3-F350-6149-052CCACEA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646588" cy="3803904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1800" dirty="0"/>
              <a:t>The way in which nations cater to the car through implicit and explicit neoliberal policies, political economy, spatial planning, lobbies etc...(see Walks 2014)</a:t>
            </a:r>
          </a:p>
          <a:p>
            <a:r>
              <a:rPr lang="en-GB" sz="1800" dirty="0"/>
              <a:t>It’s why the bus or train is more expensive than driving in Leeds</a:t>
            </a:r>
          </a:p>
          <a:p>
            <a:r>
              <a:rPr lang="en-GB" sz="1800" dirty="0"/>
              <a:t>It’s the fact that every other commercial is for a car</a:t>
            </a:r>
          </a:p>
          <a:p>
            <a:r>
              <a:rPr lang="en-GB" sz="1800" dirty="0"/>
              <a:t>It’s the reality that transport economics still privileges speed and efficiency over cost and accessibility.</a:t>
            </a:r>
          </a:p>
          <a:p>
            <a:r>
              <a:rPr lang="en-GB" sz="1800" dirty="0"/>
              <a:t>It’s the reality that people who travel the most sustainability are often penalised explicitly and implicitly. 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251255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16050-AC73-AB80-3755-E13CE534C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178" y="2259060"/>
            <a:ext cx="3877022" cy="34743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600" dirty="0"/>
              <a:t>Active travel isn’t anything new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8AE9F5-413D-EA83-F602-62B0633E8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6261" y="0"/>
            <a:ext cx="7605866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oster_campaign_20100319.jpg">
            <a:extLst>
              <a:ext uri="{FF2B5EF4-FFF2-40B4-BE49-F238E27FC236}">
                <a16:creationId xmlns:a16="http://schemas.microsoft.com/office/drawing/2014/main" id="{F07C2C4E-1A11-F64A-95AB-64E8164B9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99" y="931830"/>
            <a:ext cx="3360174" cy="4880252"/>
          </a:xfrm>
          <a:prstGeom prst="rect">
            <a:avLst/>
          </a:prstGeom>
        </p:spPr>
      </p:pic>
      <p:pic>
        <p:nvPicPr>
          <p:cNvPr id="8" name="Picture 7" descr="A newspaper article with a monument&#10;&#10;Description automatically generated">
            <a:extLst>
              <a:ext uri="{FF2B5EF4-FFF2-40B4-BE49-F238E27FC236}">
                <a16:creationId xmlns:a16="http://schemas.microsoft.com/office/drawing/2014/main" id="{96C68E18-E985-473D-E6C9-DF07877CA8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5078" y="957540"/>
            <a:ext cx="2647335" cy="230979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EB308F-7BCF-52A4-D6D8-8F3EB6723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6293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2-zeisloft-broadway2.jpg">
            <a:extLst>
              <a:ext uri="{FF2B5EF4-FFF2-40B4-BE49-F238E27FC236}">
                <a16:creationId xmlns:a16="http://schemas.microsoft.com/office/drawing/2014/main" id="{1A8A19A7-7584-9DA1-C554-3E5296C8F1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5078" y="3476571"/>
            <a:ext cx="2647335" cy="2256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89E7C98-8790-EA1D-9DBD-68D11166EC96}"/>
              </a:ext>
            </a:extLst>
          </p:cNvPr>
          <p:cNvSpPr txBox="1"/>
          <p:nvPr/>
        </p:nvSpPr>
        <p:spPr>
          <a:xfrm>
            <a:off x="734862" y="5900460"/>
            <a:ext cx="6103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BWHaasGroteskWeb"/>
              </a:rPr>
              <a:t>Images</a:t>
            </a:r>
            <a:r>
              <a:rPr lang="en-GB" sz="1200" b="0" dirty="0">
                <a:effectLst/>
                <a:latin typeface="BWHaasGroteskWeb"/>
              </a:rPr>
              <a:t>: National Safety News, 1921</a:t>
            </a:r>
          </a:p>
          <a:p>
            <a:r>
              <a:rPr lang="en-US" sz="1200" dirty="0"/>
              <a:t>https://</a:t>
            </a:r>
            <a:r>
              <a:rPr lang="en-US" sz="1200" dirty="0" err="1"/>
              <a:t>www.thirteen.org</a:t>
            </a:r>
            <a:r>
              <a:rPr lang="en-US" sz="1200" dirty="0"/>
              <a:t>/</a:t>
            </a:r>
            <a:r>
              <a:rPr lang="en-US" sz="1200" dirty="0" err="1"/>
              <a:t>metrofocus</a:t>
            </a:r>
            <a:r>
              <a:rPr lang="en-US" sz="1200" dirty="0"/>
              <a:t>/wp-content/</a:t>
            </a:r>
            <a:r>
              <a:rPr lang="en-US" sz="1200" dirty="0" err="1"/>
              <a:t>blogs.dir</a:t>
            </a:r>
            <a:r>
              <a:rPr lang="en-US" sz="1200" dirty="0"/>
              <a:t>/86/files/teddy-</a:t>
            </a:r>
            <a:r>
              <a:rPr lang="en-US" sz="1200" dirty="0" err="1"/>
              <a:t>roosevelt</a:t>
            </a:r>
            <a:r>
              <a:rPr lang="en-US" sz="1200" dirty="0"/>
              <a:t>/2-zeisloft-broadway2.jpg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674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DCD7B-4A36-6635-6E3D-910CF57C4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69" y="351396"/>
            <a:ext cx="11353800" cy="1325563"/>
          </a:xfrm>
        </p:spPr>
        <p:txBody>
          <a:bodyPr/>
          <a:lstStyle/>
          <a:p>
            <a:pPr algn="ctr"/>
            <a:r>
              <a:rPr lang="en-GB" dirty="0"/>
              <a:t>Why Active Travel?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D62B3DAB-B035-39A6-BBE5-39180AEE8ED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95710066"/>
              </p:ext>
            </p:extLst>
          </p:nvPr>
        </p:nvGraphicFramePr>
        <p:xfrm>
          <a:off x="1365662" y="1676959"/>
          <a:ext cx="10198807" cy="417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6E6E5B-3153-ED6F-539F-C594205B0E06}"/>
              </a:ext>
            </a:extLst>
          </p:cNvPr>
          <p:cNvSpPr txBox="1"/>
          <p:nvPr/>
        </p:nvSpPr>
        <p:spPr>
          <a:xfrm>
            <a:off x="440318" y="5995858"/>
            <a:ext cx="882575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accent2"/>
                </a:solidFill>
              </a:rPr>
              <a:t>* https://</a:t>
            </a:r>
            <a:r>
              <a:rPr lang="en-GB" sz="1000" dirty="0" err="1">
                <a:solidFill>
                  <a:schemeClr val="accent2"/>
                </a:solidFill>
              </a:rPr>
              <a:t>publications.parliament.uk</a:t>
            </a:r>
            <a:r>
              <a:rPr lang="en-GB" sz="1000" dirty="0">
                <a:solidFill>
                  <a:schemeClr val="accent2"/>
                </a:solidFill>
              </a:rPr>
              <a:t>/pa/cm201719/</a:t>
            </a:r>
            <a:r>
              <a:rPr lang="en-GB" sz="1000" dirty="0" err="1">
                <a:solidFill>
                  <a:schemeClr val="accent2"/>
                </a:solidFill>
              </a:rPr>
              <a:t>cmselect</a:t>
            </a:r>
            <a:r>
              <a:rPr lang="en-GB" sz="1000" dirty="0">
                <a:solidFill>
                  <a:schemeClr val="accent2"/>
                </a:solidFill>
              </a:rPr>
              <a:t>/</a:t>
            </a:r>
            <a:r>
              <a:rPr lang="en-GB" sz="1000" dirty="0" err="1">
                <a:solidFill>
                  <a:schemeClr val="accent2"/>
                </a:solidFill>
              </a:rPr>
              <a:t>cmtrans</a:t>
            </a:r>
            <a:r>
              <a:rPr lang="en-GB" sz="1000" dirty="0">
                <a:solidFill>
                  <a:schemeClr val="accent2"/>
                </a:solidFill>
              </a:rPr>
              <a:t>/1487/148705.htm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5D2230-0C34-EFC7-408F-329BF635A230}"/>
              </a:ext>
            </a:extLst>
          </p:cNvPr>
          <p:cNvSpPr txBox="1"/>
          <p:nvPr/>
        </p:nvSpPr>
        <p:spPr>
          <a:xfrm>
            <a:off x="336468" y="6260383"/>
            <a:ext cx="69790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accent2"/>
                </a:solidFill>
              </a:rPr>
              <a:t>** https://</a:t>
            </a:r>
            <a:r>
              <a:rPr lang="en-GB" sz="1000" dirty="0" err="1">
                <a:solidFill>
                  <a:schemeClr val="accent2"/>
                </a:solidFill>
              </a:rPr>
              <a:t>www.ons.gov.uk</a:t>
            </a:r>
            <a:r>
              <a:rPr lang="en-GB" sz="1000" dirty="0">
                <a:solidFill>
                  <a:schemeClr val="accent2"/>
                </a:solidFill>
              </a:rPr>
              <a:t>/economy/</a:t>
            </a:r>
            <a:r>
              <a:rPr lang="en-GB" sz="1000" dirty="0" err="1">
                <a:solidFill>
                  <a:schemeClr val="accent2"/>
                </a:solidFill>
              </a:rPr>
              <a:t>environmentalaccounts</a:t>
            </a:r>
            <a:r>
              <a:rPr lang="en-GB" sz="1000" dirty="0">
                <a:solidFill>
                  <a:schemeClr val="accent2"/>
                </a:solidFill>
              </a:rPr>
              <a:t>/articles/</a:t>
            </a:r>
            <a:r>
              <a:rPr lang="en-GB" sz="1000" dirty="0" err="1">
                <a:solidFill>
                  <a:schemeClr val="accent2"/>
                </a:solidFill>
              </a:rPr>
              <a:t>fivefactsaboutcars</a:t>
            </a:r>
            <a:r>
              <a:rPr lang="en-GB" sz="1000" dirty="0">
                <a:solidFill>
                  <a:schemeClr val="accent2"/>
                </a:solidFill>
              </a:rPr>
              <a:t>/2016-09-22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66C0B0-2D88-E38B-5024-90C47962C95C}"/>
              </a:ext>
            </a:extLst>
          </p:cNvPr>
          <p:cNvSpPr txBox="1"/>
          <p:nvPr/>
        </p:nvSpPr>
        <p:spPr>
          <a:xfrm>
            <a:off x="308759" y="6518280"/>
            <a:ext cx="95205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accent2"/>
                </a:solidFill>
              </a:rPr>
              <a:t>***https://</a:t>
            </a:r>
            <a:r>
              <a:rPr lang="en-GB" sz="1000" dirty="0" err="1">
                <a:solidFill>
                  <a:schemeClr val="accent2"/>
                </a:solidFill>
              </a:rPr>
              <a:t>www.ethnicity</a:t>
            </a:r>
            <a:r>
              <a:rPr lang="en-GB" sz="1000" dirty="0">
                <a:solidFill>
                  <a:schemeClr val="accent2"/>
                </a:solidFill>
              </a:rPr>
              <a:t>-facts-</a:t>
            </a:r>
            <a:r>
              <a:rPr lang="en-GB" sz="1000" dirty="0" err="1">
                <a:solidFill>
                  <a:schemeClr val="accent2"/>
                </a:solidFill>
              </a:rPr>
              <a:t>figures.service.gov.uk</a:t>
            </a:r>
            <a:r>
              <a:rPr lang="en-GB" sz="1000" dirty="0">
                <a:solidFill>
                  <a:schemeClr val="accent2"/>
                </a:solidFill>
              </a:rPr>
              <a:t>/culture-and-community/transport/travel-by-distance-trips-type-of-transport-and-purpose/latest/</a:t>
            </a:r>
          </a:p>
        </p:txBody>
      </p:sp>
    </p:spTree>
    <p:extLst>
      <p:ext uri="{BB962C8B-B14F-4D97-AF65-F5344CB8AC3E}">
        <p14:creationId xmlns:p14="http://schemas.microsoft.com/office/powerpoint/2010/main" val="392716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988797-4325-2D46-C895-F3FC5FF13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push for active travel</a:t>
            </a:r>
          </a:p>
        </p:txBody>
      </p:sp>
      <p:pic>
        <p:nvPicPr>
          <p:cNvPr id="7" name="Picture 6" descr="A close-up of a sign&#10;&#10;Description automatically generated">
            <a:extLst>
              <a:ext uri="{FF2B5EF4-FFF2-40B4-BE49-F238E27FC236}">
                <a16:creationId xmlns:a16="http://schemas.microsoft.com/office/drawing/2014/main" id="{C17E31C4-62CC-E60E-92BA-0DAEAAA7F6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195" y="1568349"/>
            <a:ext cx="7431610" cy="51278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7684F0-06E0-F328-E173-977D7F86E76E}"/>
              </a:ext>
            </a:extLst>
          </p:cNvPr>
          <p:cNvSpPr txBox="1"/>
          <p:nvPr/>
        </p:nvSpPr>
        <p:spPr>
          <a:xfrm>
            <a:off x="9335985" y="6565355"/>
            <a:ext cx="60979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accent4"/>
                </a:solidFill>
              </a:rPr>
              <a:t>https://</a:t>
            </a:r>
            <a:r>
              <a:rPr lang="en-GB" sz="1000" dirty="0" err="1">
                <a:solidFill>
                  <a:schemeClr val="accent4"/>
                </a:solidFill>
              </a:rPr>
              <a:t>www.activetravelengland.gov.uk</a:t>
            </a:r>
            <a:r>
              <a:rPr lang="en-GB" sz="1000" dirty="0">
                <a:solidFill>
                  <a:schemeClr val="accent4"/>
                </a:solidFill>
              </a:rPr>
              <a:t>/about</a:t>
            </a:r>
          </a:p>
        </p:txBody>
      </p:sp>
    </p:spTree>
    <p:extLst>
      <p:ext uri="{BB962C8B-B14F-4D97-AF65-F5344CB8AC3E}">
        <p14:creationId xmlns:p14="http://schemas.microsoft.com/office/powerpoint/2010/main" val="834246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5C843-8384-89BF-7EE7-D94197AE0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3366" y="543070"/>
            <a:ext cx="6870954" cy="1675626"/>
          </a:xfrm>
        </p:spPr>
        <p:txBody>
          <a:bodyPr>
            <a:normAutofit/>
          </a:bodyPr>
          <a:lstStyle/>
          <a:p>
            <a:r>
              <a:rPr lang="en-GB" sz="4000" dirty="0"/>
              <a:t>A normative, morally laden framework?</a:t>
            </a:r>
          </a:p>
        </p:txBody>
      </p:sp>
      <p:pic>
        <p:nvPicPr>
          <p:cNvPr id="1030" name="Picture 6" descr="A street with people walking on the sidewalk&#10;&#10;Description automatically generated with medium confidence">
            <a:extLst>
              <a:ext uri="{FF2B5EF4-FFF2-40B4-BE49-F238E27FC236}">
                <a16:creationId xmlns:a16="http://schemas.microsoft.com/office/drawing/2014/main" id="{A494D086-D0EA-7C42-2164-4754E68D8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"/>
            <a:ext cx="4187091" cy="216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ople riding bicycles in a tunnel&#10;&#10;Description automatically generated">
            <a:extLst>
              <a:ext uri="{FF2B5EF4-FFF2-40B4-BE49-F238E27FC236}">
                <a16:creationId xmlns:a16="http://schemas.microsoft.com/office/drawing/2014/main" id="{846B6144-56EF-5F3E-4473-1659CADCB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2342320"/>
            <a:ext cx="4187091" cy="216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long shot of people riding bikes&#10;&#10;Description automatically generated">
            <a:extLst>
              <a:ext uri="{FF2B5EF4-FFF2-40B4-BE49-F238E27FC236}">
                <a16:creationId xmlns:a16="http://schemas.microsoft.com/office/drawing/2014/main" id="{CCEC0276-11E1-5BC6-3573-CF53FBC85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4693680"/>
            <a:ext cx="4187091" cy="216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80F06-726D-932C-0ED6-808EE2075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366" y="2399720"/>
            <a:ext cx="6870954" cy="3736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i="1" dirty="0"/>
              <a:t>Making the decision to cycle is conditioned and embedded in wider sociocultural and material relations rather than merely being an individual choice.</a:t>
            </a:r>
            <a:r>
              <a:rPr lang="en-GB" sz="2400" dirty="0"/>
              <a:t> </a:t>
            </a:r>
          </a:p>
          <a:p>
            <a:pPr marL="0" indent="0">
              <a:buNone/>
            </a:pPr>
            <a:r>
              <a:rPr lang="en-GB" sz="2000" dirty="0"/>
              <a:t>-</a:t>
            </a:r>
            <a:r>
              <a:rPr lang="en-GB" sz="2000" dirty="0" err="1"/>
              <a:t>Balkmar</a:t>
            </a:r>
            <a:r>
              <a:rPr lang="en-GB" sz="2000" dirty="0"/>
              <a:t>, D., </a:t>
            </a:r>
            <a:r>
              <a:rPr lang="en-GB" sz="2000" dirty="0" err="1"/>
              <a:t>Henriksson</a:t>
            </a:r>
            <a:r>
              <a:rPr lang="en-GB" sz="2000" dirty="0"/>
              <a:t>, M. &amp; </a:t>
            </a:r>
            <a:r>
              <a:rPr lang="en-GB" sz="2000" dirty="0" err="1"/>
              <a:t>Joelsson</a:t>
            </a:r>
            <a:r>
              <a:rPr lang="en-GB" sz="2000" dirty="0"/>
              <a:t>, T., (2025)</a:t>
            </a:r>
            <a:endParaRPr lang="en-GB" sz="2000" i="1" dirty="0"/>
          </a:p>
          <a:p>
            <a:pPr marL="0" indent="0">
              <a:buNone/>
            </a:pPr>
            <a:endParaRPr lang="en-GB" sz="18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D540C1-0355-3DF9-E12E-473E7C529A02}"/>
              </a:ext>
            </a:extLst>
          </p:cNvPr>
          <p:cNvSpPr txBox="1"/>
          <p:nvPr/>
        </p:nvSpPr>
        <p:spPr>
          <a:xfrm>
            <a:off x="5512050" y="6576438"/>
            <a:ext cx="66769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Images: https://</a:t>
            </a:r>
            <a:r>
              <a:rPr lang="en-GB" sz="1000" dirty="0" err="1"/>
              <a:t>thehootleeds.com</a:t>
            </a:r>
            <a:r>
              <a:rPr lang="en-GB" sz="1000" dirty="0"/>
              <a:t>/news/plans-for-transformation-of-leeds-city-centre-emerge-as-construction-work-begins/</a:t>
            </a:r>
          </a:p>
        </p:txBody>
      </p:sp>
    </p:spTree>
    <p:extLst>
      <p:ext uri="{BB962C8B-B14F-4D97-AF65-F5344CB8AC3E}">
        <p14:creationId xmlns:p14="http://schemas.microsoft.com/office/powerpoint/2010/main" val="3324711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Elements of a Politics of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85706" cy="4017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/>
              <a:t>By politics I mean social relations that involve the production and distribution of power. </a:t>
            </a:r>
          </a:p>
          <a:p>
            <a:pPr marL="0" indent="0">
              <a:buNone/>
            </a:pPr>
            <a:endParaRPr lang="en-US" sz="2400" i="1" dirty="0"/>
          </a:p>
          <a:p>
            <a:pPr marL="0" indent="0">
              <a:buNone/>
            </a:pPr>
            <a:r>
              <a:rPr lang="en-US" sz="2400" i="1" dirty="0"/>
              <a:t>By politics of mobility, I mean the ways in which mobilities are both productive of such social relations and produced by them.</a:t>
            </a:r>
          </a:p>
          <a:p>
            <a:pPr marL="0" indent="0">
              <a:buNone/>
            </a:pPr>
            <a:r>
              <a:rPr lang="en-US" sz="1800" dirty="0"/>
              <a:t>-</a:t>
            </a:r>
            <a:r>
              <a:rPr lang="en-US" sz="1800" dirty="0" err="1"/>
              <a:t>Cresswell</a:t>
            </a:r>
            <a:r>
              <a:rPr lang="en-US" sz="1800" dirty="0"/>
              <a:t>, T. (2010). Towards a Politics of Mobility. Environment and Planning D, 28(1), 17-31 (p 21)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C92332-0076-E942-7E5A-98017FBAA264}"/>
              </a:ext>
            </a:extLst>
          </p:cNvPr>
          <p:cNvSpPr txBox="1">
            <a:spLocks/>
          </p:cNvSpPr>
          <p:nvPr/>
        </p:nvSpPr>
        <p:spPr>
          <a:xfrm>
            <a:off x="6917377" y="2122508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Class		</a:t>
            </a:r>
          </a:p>
          <a:p>
            <a:r>
              <a:rPr lang="en-US" sz="2400" dirty="0"/>
              <a:t>Age</a:t>
            </a:r>
          </a:p>
          <a:p>
            <a:r>
              <a:rPr lang="en-US" sz="2400" dirty="0"/>
              <a:t>Religion</a:t>
            </a:r>
          </a:p>
          <a:p>
            <a:r>
              <a:rPr lang="en-US" sz="2400" dirty="0"/>
              <a:t>Gender       </a:t>
            </a:r>
          </a:p>
          <a:p>
            <a:r>
              <a:rPr lang="en-US" sz="2400" dirty="0"/>
              <a:t>Ethnicity</a:t>
            </a:r>
          </a:p>
          <a:p>
            <a:r>
              <a:rPr lang="en-US" sz="2400" dirty="0"/>
              <a:t>Ability/Disability</a:t>
            </a:r>
          </a:p>
          <a:p>
            <a:r>
              <a:rPr lang="en-US" sz="2400" dirty="0"/>
              <a:t>Capitalism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922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AAB2A-357B-BCC1-DB32-C9EFB8F66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65125"/>
            <a:ext cx="5334197" cy="1708242"/>
          </a:xfrm>
        </p:spPr>
        <p:txBody>
          <a:bodyPr anchor="ctr">
            <a:normAutofit/>
          </a:bodyPr>
          <a:lstStyle/>
          <a:p>
            <a:pPr algn="ctr"/>
            <a:r>
              <a:rPr lang="en-GB" sz="4000" dirty="0"/>
              <a:t>Mobility justice is for everyone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06C60-5B46-1FB3-9D65-A542B22AB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91" y="2073367"/>
            <a:ext cx="6589912" cy="441950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b="0" i="0" u="none" strike="noStrike" dirty="0">
                <a:effectLst/>
              </a:rPr>
              <a:t>Mobility justice: goes beyond distribution to investigate implicit and explicit power relations/structures that determine what is value(d) in the broadest sense (see Sheller 2018)</a:t>
            </a:r>
          </a:p>
          <a:p>
            <a:pPr marL="0" indent="0">
              <a:buNone/>
            </a:pPr>
            <a:endParaRPr lang="en-GB" sz="1800" dirty="0"/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effectLst/>
              </a:rPr>
              <a:t>It’s that </a:t>
            </a:r>
            <a:r>
              <a:rPr lang="en-GB" sz="1800" dirty="0"/>
              <a:t>w</a:t>
            </a:r>
            <a:r>
              <a:rPr lang="en-GB" sz="1800" b="0" i="0" u="none" strike="noStrike" dirty="0">
                <a:effectLst/>
              </a:rPr>
              <a:t>hite people in England travelled 6,878 miles per person per year – over 1,700 miles more than any other ethnic group *</a:t>
            </a:r>
            <a:r>
              <a:rPr lang="en-US" sz="1800" b="0" i="0" dirty="0">
                <a:effectLst/>
              </a:rPr>
              <a:t>​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800" dirty="0"/>
              <a:t>It’s that in </a:t>
            </a:r>
            <a:r>
              <a:rPr lang="en-GB" sz="1800" b="0" i="0" u="none" strike="noStrike" dirty="0">
                <a:effectLst/>
              </a:rPr>
              <a:t>the UK, households without cars tend have worse outdoor air quality AND those with 3 or more have better air quality too (Barnes, Chatterton &amp; Longhurst 2019)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800" dirty="0"/>
              <a:t>It’s about WWB (walking while Black)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It’s about challenging an implicit Ableism narrative within active travel and behaviour change narratives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800" dirty="0"/>
              <a:t>It’s the reality that young people today will be most impacted by the </a:t>
            </a:r>
            <a:r>
              <a:rPr lang="en-GB" sz="1800" dirty="0" err="1"/>
              <a:t>automentality</a:t>
            </a:r>
            <a:r>
              <a:rPr lang="en-GB" sz="1800" dirty="0"/>
              <a:t> of the 20</a:t>
            </a:r>
            <a:r>
              <a:rPr lang="en-GB" sz="1800" baseline="30000" dirty="0"/>
              <a:t>th</a:t>
            </a:r>
            <a:r>
              <a:rPr lang="en-GB" sz="1800" dirty="0"/>
              <a:t> century</a:t>
            </a:r>
            <a:endParaRPr lang="en-GB" sz="1800" b="0" i="0" dirty="0">
              <a:effectLst/>
            </a:endParaRPr>
          </a:p>
          <a:p>
            <a:pPr marL="0" indent="0">
              <a:buNone/>
            </a:pPr>
            <a:endParaRPr lang="en-GB" sz="1400" dirty="0"/>
          </a:p>
        </p:txBody>
      </p:sp>
      <p:pic>
        <p:nvPicPr>
          <p:cNvPr id="12" name="Picture 11" descr="A group of people crossing a street&#10;&#10;Description automatically generated">
            <a:extLst>
              <a:ext uri="{FF2B5EF4-FFF2-40B4-BE49-F238E27FC236}">
                <a16:creationId xmlns:a16="http://schemas.microsoft.com/office/drawing/2014/main" id="{76CB3EAB-0875-252B-265D-BA642DAD38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857803" y="0"/>
            <a:ext cx="5334197" cy="6868877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0F20E2-59E7-E0A1-5BB1-BD8D103B26D9}"/>
              </a:ext>
            </a:extLst>
          </p:cNvPr>
          <p:cNvSpPr txBox="1"/>
          <p:nvPr/>
        </p:nvSpPr>
        <p:spPr>
          <a:xfrm>
            <a:off x="267891" y="6552327"/>
            <a:ext cx="80950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000" b="0" i="0" u="none" strike="noStrike" dirty="0">
                <a:solidFill>
                  <a:srgbClr val="B2B2B2"/>
                </a:solidFill>
                <a:effectLst/>
              </a:rPr>
              <a:t>*https://</a:t>
            </a:r>
            <a:r>
              <a:rPr lang="en-GB" sz="1000" b="0" i="0" u="none" strike="noStrike" dirty="0" err="1">
                <a:solidFill>
                  <a:srgbClr val="B2B2B2"/>
                </a:solidFill>
                <a:effectLst/>
              </a:rPr>
              <a:t>www.ethnicity</a:t>
            </a:r>
            <a:r>
              <a:rPr lang="en-GB" sz="1000" b="0" i="0" u="none" strike="noStrike" dirty="0">
                <a:solidFill>
                  <a:srgbClr val="B2B2B2"/>
                </a:solidFill>
                <a:effectLst/>
              </a:rPr>
              <a:t>-facts-</a:t>
            </a:r>
            <a:r>
              <a:rPr lang="en-GB" sz="1000" b="0" i="0" u="none" strike="noStrike" dirty="0" err="1">
                <a:solidFill>
                  <a:srgbClr val="B2B2B2"/>
                </a:solidFill>
                <a:effectLst/>
              </a:rPr>
              <a:t>figures.service.gov.uk</a:t>
            </a:r>
            <a:r>
              <a:rPr lang="en-GB" sz="1000" b="0" i="0" u="none" strike="noStrike" dirty="0">
                <a:solidFill>
                  <a:srgbClr val="B2B2B2"/>
                </a:solidFill>
                <a:effectLst/>
              </a:rPr>
              <a:t>/culture-and-community/transport/travel-by-distance-trips-type-of-transport-and-purpose/latest/</a:t>
            </a:r>
            <a:r>
              <a:rPr lang="en-GB" sz="1000" b="0" i="0" dirty="0">
                <a:solidFill>
                  <a:srgbClr val="000000"/>
                </a:solidFill>
                <a:effectLst/>
              </a:rPr>
              <a:t>​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70183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89D43-FD75-84DF-4FF1-F29E081C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cornucopia of justices…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B5067-B1D8-B271-4E60-68FC5E251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Distribution</a:t>
            </a:r>
          </a:p>
          <a:p>
            <a:r>
              <a:rPr lang="en-GB" dirty="0"/>
              <a:t>Where and what infrastructure is being put in?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Epistemic |Participation |Recognition</a:t>
            </a:r>
          </a:p>
          <a:p>
            <a:r>
              <a:rPr lang="en-GB" dirty="0"/>
              <a:t>Whose voice &amp; knowledge counts?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Procedural</a:t>
            </a:r>
          </a:p>
          <a:p>
            <a:r>
              <a:rPr lang="en-GB" dirty="0"/>
              <a:t>Standing up to profit making mobility “solutions”</a:t>
            </a:r>
          </a:p>
        </p:txBody>
      </p:sp>
    </p:spTree>
    <p:extLst>
      <p:ext uri="{BB962C8B-B14F-4D97-AF65-F5344CB8AC3E}">
        <p14:creationId xmlns:p14="http://schemas.microsoft.com/office/powerpoint/2010/main" val="4276897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57F8-53C2-8D08-7AE1-D21AFE61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sz="4400" dirty="0"/>
            </a:br>
            <a:r>
              <a:rPr lang="en-GB" sz="4400" dirty="0"/>
              <a:t>Epistemic |Participation |Recognition</a:t>
            </a:r>
            <a:br>
              <a:rPr lang="en-GB" sz="4400" dirty="0"/>
            </a:br>
            <a:endParaRPr lang="en-GB" dirty="0"/>
          </a:p>
        </p:txBody>
      </p:sp>
      <p:pic>
        <p:nvPicPr>
          <p:cNvPr id="6" name="Content Placeholder 5" descr="A group of people sitting on a bench holding a sign&#10;&#10;Description automatically generated">
            <a:extLst>
              <a:ext uri="{FF2B5EF4-FFF2-40B4-BE49-F238E27FC236}">
                <a16:creationId xmlns:a16="http://schemas.microsoft.com/office/drawing/2014/main" id="{AD92D023-DE2B-A760-C93A-A1528B8D38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EA6AF-5ECC-2A28-A8E4-CDD57F553B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Listening</a:t>
            </a:r>
          </a:p>
          <a:p>
            <a:r>
              <a:rPr lang="en-GB" sz="2400" dirty="0"/>
              <a:t>Learning</a:t>
            </a:r>
          </a:p>
          <a:p>
            <a:r>
              <a:rPr lang="en-GB" sz="2400" dirty="0"/>
              <a:t>Doing</a:t>
            </a:r>
          </a:p>
          <a:p>
            <a:r>
              <a:rPr lang="en-GB" sz="2400" dirty="0"/>
              <a:t>Supporting</a:t>
            </a:r>
          </a:p>
        </p:txBody>
      </p:sp>
    </p:spTree>
    <p:extLst>
      <p:ext uri="{BB962C8B-B14F-4D97-AF65-F5344CB8AC3E}">
        <p14:creationId xmlns:p14="http://schemas.microsoft.com/office/powerpoint/2010/main" val="1054031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</TotalTime>
  <Words>769</Words>
  <Application>Microsoft Office PowerPoint</Application>
  <PresentationFormat>Widescreen</PresentationFormat>
  <Paragraphs>86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BWHaasGroteskWeb</vt:lpstr>
      <vt:lpstr>Calibri</vt:lpstr>
      <vt:lpstr>Calibri Light</vt:lpstr>
      <vt:lpstr>Office Theme</vt:lpstr>
      <vt:lpstr>Custom Design</vt:lpstr>
      <vt:lpstr>Mobility justice &amp; why it is important for young people</vt:lpstr>
      <vt:lpstr>Active Travel</vt:lpstr>
      <vt:lpstr>Transport and the climate emergency</vt:lpstr>
      <vt:lpstr>Automentality</vt:lpstr>
      <vt:lpstr>Automentality is real</vt:lpstr>
      <vt:lpstr>Active travel isn’t anything new</vt:lpstr>
      <vt:lpstr>Why Active Travel?</vt:lpstr>
      <vt:lpstr>The push for active travel</vt:lpstr>
      <vt:lpstr>A normative, morally laden framework?</vt:lpstr>
      <vt:lpstr>Six Elements of a Politics of Mobility</vt:lpstr>
      <vt:lpstr>Mobility justice is for everyone </vt:lpstr>
      <vt:lpstr>A cornucopia of justices…</vt:lpstr>
      <vt:lpstr> Epistemic |Participation |Recognition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Embedding mobility into our education: Education as justice Justice for change</dc:title>
  <dc:creator>Morgan Campbell</dc:creator>
  <cp:lastModifiedBy>Peter Hart</cp:lastModifiedBy>
  <cp:revision>19</cp:revision>
  <dcterms:created xsi:type="dcterms:W3CDTF">2025-02-26T15:10:47Z</dcterms:created>
  <dcterms:modified xsi:type="dcterms:W3CDTF">2025-04-09T21:25:58Z</dcterms:modified>
</cp:coreProperties>
</file>